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57" r:id="rId4"/>
    <p:sldId id="265" r:id="rId5"/>
    <p:sldId id="258" r:id="rId6"/>
    <p:sldId id="266" r:id="rId7"/>
    <p:sldId id="259" r:id="rId8"/>
    <p:sldId id="260" r:id="rId9"/>
    <p:sldId id="261" r:id="rId10"/>
    <p:sldId id="262" r:id="rId11"/>
    <p:sldId id="263" r:id="rId12"/>
    <p:sldId id="269" r:id="rId13"/>
    <p:sldId id="270" r:id="rId14"/>
    <p:sldId id="267" r:id="rId15"/>
    <p:sldId id="268" r:id="rId16"/>
    <p:sldId id="271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4610"/>
  </p:normalViewPr>
  <p:slideViewPr>
    <p:cSldViewPr snapToGrid="0" snapToObjects="1">
      <p:cViewPr varScale="1">
        <p:scale>
          <a:sx n="115" d="100"/>
          <a:sy n="115" d="100"/>
        </p:scale>
        <p:origin x="20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17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2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51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87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84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ass-lang.com/documentation/at-rules/control/for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sass-lang.com/documentation/values/map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ass-lang.com/documentation/values/lists" TargetMode="External"/><Relationship Id="rId5" Type="http://schemas.openxmlformats.org/officeDocument/2006/relationships/hyperlink" Target="https://sass-lang.com/documentation/at-rules/control/each" TargetMode="External"/><Relationship Id="rId4" Type="http://schemas.openxmlformats.org/officeDocument/2006/relationships/hyperlink" Target="https://sass-lang.com/documentation/at-rules/control/if" TargetMode="External"/><Relationship Id="rId9" Type="http://schemas.openxmlformats.org/officeDocument/2006/relationships/hyperlink" Target="https://sass-lang.com/documentation/at-rules/control/whil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8590" y="21886"/>
            <a:ext cx="5471809" cy="82077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856786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Introducing Sass</a:t>
            </a:r>
          </a:p>
        </p:txBody>
      </p:sp>
      <p:sp>
        <p:nvSpPr>
          <p:cNvPr id="6" name="Text 2"/>
          <p:cNvSpPr/>
          <p:nvPr/>
        </p:nvSpPr>
        <p:spPr>
          <a:xfrm>
            <a:off x="833199" y="4023241"/>
            <a:ext cx="7477601" cy="10819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17019" y="5105162"/>
            <a:ext cx="187643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917018" y="6199810"/>
            <a:ext cx="3845901" cy="992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Balaji B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Assoc Software developer - IQVIA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DB21C4-26C6-4CE6-2148-4D5DC41AD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561" y="1896894"/>
            <a:ext cx="4717915" cy="358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71C3AC-394C-2B33-3B43-DC3B179EC7A6}"/>
              </a:ext>
            </a:extLst>
          </p:cNvPr>
          <p:cNvSpPr txBox="1"/>
          <p:nvPr/>
        </p:nvSpPr>
        <p:spPr>
          <a:xfrm>
            <a:off x="917018" y="3779192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"/>
              </a:rPr>
              <a:t>CSS Preprocessor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768673" y="2416838"/>
            <a:ext cx="10787600" cy="22778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DCD7E5"/>
                </a:solidFill>
                <a:latin typeface=""/>
                <a:ea typeface="Heebo" pitchFamily="34" charset="-122"/>
                <a:cs typeface="Heebo" pitchFamily="34" charset="-120"/>
              </a:rPr>
              <a:t>SCSS code that will loaded as a modules, not being complied on their own.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DCD7E5"/>
                </a:solidFill>
                <a:latin typeface=""/>
                <a:ea typeface="Heebo" pitchFamily="34" charset="-122"/>
                <a:cs typeface="Heebo" pitchFamily="34" charset="-120"/>
              </a:rPr>
              <a:t> These begin with _ (as in _</a:t>
            </a:r>
            <a:r>
              <a:rPr lang="en-US" sz="2100" dirty="0" err="1">
                <a:solidFill>
                  <a:srgbClr val="DCD7E5"/>
                </a:solidFill>
                <a:latin typeface=""/>
                <a:ea typeface="Heebo" pitchFamily="34" charset="-122"/>
                <a:cs typeface="Heebo" pitchFamily="34" charset="-120"/>
              </a:rPr>
              <a:t>code.scss</a:t>
            </a:r>
            <a:r>
              <a:rPr lang="en-US" sz="2100" dirty="0">
                <a:solidFill>
                  <a:srgbClr val="DCD7E5"/>
                </a:solidFill>
                <a:latin typeface=""/>
                <a:ea typeface="Heebo" pitchFamily="34" charset="-122"/>
                <a:cs typeface="Heebo" pitchFamily="34" charset="-12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DCD7E5"/>
                </a:solidFill>
                <a:latin typeface=""/>
                <a:ea typeface="Heebo" pitchFamily="34" charset="-122"/>
                <a:cs typeface="Heebo" pitchFamily="34" charset="-120"/>
              </a:rPr>
              <a:t>Partials can be used in IQX CSS style to reduce copying more style every time for Grid and filters. </a:t>
            </a: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A6C01ED0-FD0B-9420-71EC-5991D77CF6B5}"/>
              </a:ext>
            </a:extLst>
          </p:cNvPr>
          <p:cNvSpPr/>
          <p:nvPr/>
        </p:nvSpPr>
        <p:spPr>
          <a:xfrm>
            <a:off x="1768673" y="1367969"/>
            <a:ext cx="60936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Partials</a:t>
            </a:r>
            <a:endParaRPr lang="en-US" sz="4374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1E4ED-6650-7973-3892-813AD0EC0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252" y="4479180"/>
            <a:ext cx="4814442" cy="32798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7EBF81EE-E4D2-5CAB-BDAB-649B4382909F}"/>
              </a:ext>
            </a:extLst>
          </p:cNvPr>
          <p:cNvSpPr/>
          <p:nvPr/>
        </p:nvSpPr>
        <p:spPr>
          <a:xfrm>
            <a:off x="1768673" y="2416838"/>
            <a:ext cx="10787600" cy="22778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DCD7E5"/>
                </a:solidFill>
                <a:latin typeface=""/>
                <a:ea typeface="Heebo" pitchFamily="34" charset="-122"/>
                <a:cs typeface="Heebo" pitchFamily="34" charset="-120"/>
              </a:rPr>
              <a:t>Interpolation is basically an insertion of </a:t>
            </a:r>
            <a:r>
              <a:rPr lang="en-US" sz="2100" dirty="0" err="1">
                <a:solidFill>
                  <a:srgbClr val="DCD7E5"/>
                </a:solidFill>
                <a:latin typeface=""/>
                <a:ea typeface="Heebo" pitchFamily="34" charset="-122"/>
                <a:cs typeface="Heebo" pitchFamily="34" charset="-120"/>
              </a:rPr>
              <a:t>scss</a:t>
            </a:r>
            <a:r>
              <a:rPr lang="en-US" sz="2100" dirty="0">
                <a:solidFill>
                  <a:srgbClr val="DCD7E5"/>
                </a:solidFill>
                <a:latin typeface=""/>
                <a:ea typeface="Heebo" pitchFamily="34" charset="-122"/>
                <a:cs typeface="Heebo" pitchFamily="34" charset="-120"/>
              </a:rPr>
              <a:t> or </a:t>
            </a:r>
            <a:r>
              <a:rPr lang="en-US" sz="2100" dirty="0" err="1">
                <a:solidFill>
                  <a:srgbClr val="DCD7E5"/>
                </a:solidFill>
                <a:latin typeface=""/>
                <a:ea typeface="Heebo" pitchFamily="34" charset="-122"/>
                <a:cs typeface="Heebo" pitchFamily="34" charset="-120"/>
              </a:rPr>
              <a:t>css</a:t>
            </a:r>
            <a:r>
              <a:rPr lang="en-US" sz="2100" dirty="0">
                <a:solidFill>
                  <a:srgbClr val="DCD7E5"/>
                </a:solidFill>
                <a:latin typeface=""/>
                <a:ea typeface="Heebo" pitchFamily="34" charset="-122"/>
                <a:cs typeface="Heebo" pitchFamily="34" charset="-120"/>
              </a:rPr>
              <a:t> at dynamically.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DCD7E5"/>
                </a:solidFill>
                <a:latin typeface=""/>
                <a:ea typeface="Heebo" pitchFamily="34" charset="-122"/>
                <a:cs typeface="Heebo" pitchFamily="34" charset="-120"/>
              </a:rPr>
              <a:t>To interpolate an expression we need to wrap the expression using #{}.</a:t>
            </a:r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811C7BE7-417F-07A2-3394-AB0690CB1E80}"/>
              </a:ext>
            </a:extLst>
          </p:cNvPr>
          <p:cNvSpPr/>
          <p:nvPr/>
        </p:nvSpPr>
        <p:spPr>
          <a:xfrm>
            <a:off x="1768673" y="1367969"/>
            <a:ext cx="60936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Interpolations</a:t>
            </a:r>
            <a:endParaRPr lang="en-US" sz="437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F201D421-83F6-5CA6-C6EF-8ABFFA0154EC}"/>
              </a:ext>
            </a:extLst>
          </p:cNvPr>
          <p:cNvSpPr/>
          <p:nvPr/>
        </p:nvSpPr>
        <p:spPr>
          <a:xfrm>
            <a:off x="1768673" y="2291398"/>
            <a:ext cx="11811140" cy="22778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100" dirty="0">
                <a:solidFill>
                  <a:schemeClr val="bg1"/>
                </a:solidFill>
                <a:latin typeface=""/>
              </a:rPr>
              <a:t>There are often cases when designing a page when one class should have all the styles of another classes, as well as its own specific styles.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100" dirty="0">
                <a:solidFill>
                  <a:schemeClr val="bg1"/>
                </a:solidFill>
                <a:latin typeface=""/>
              </a:rPr>
              <a:t>The BEM (</a:t>
            </a:r>
            <a:r>
              <a:rPr lang="en-IN" sz="2100" dirty="0" err="1">
                <a:solidFill>
                  <a:schemeClr val="bg1"/>
                </a:solidFill>
                <a:latin typeface=""/>
              </a:rPr>
              <a:t>Block__Element__Modifier</a:t>
            </a:r>
            <a:r>
              <a:rPr lang="en-IN" sz="2100" dirty="0">
                <a:solidFill>
                  <a:schemeClr val="bg1"/>
                </a:solidFill>
                <a:latin typeface=""/>
              </a:rPr>
              <a:t>) is a coding methodology that simplifies the development of reusable and accessible stylesheets using the </a:t>
            </a:r>
            <a:r>
              <a:rPr lang="en-IN" sz="2100" dirty="0" err="1">
                <a:solidFill>
                  <a:schemeClr val="bg1"/>
                </a:solidFill>
                <a:latin typeface=""/>
              </a:rPr>
              <a:t>scss</a:t>
            </a:r>
            <a:r>
              <a:rPr lang="en-IN" sz="2100" dirty="0">
                <a:solidFill>
                  <a:schemeClr val="bg1"/>
                </a:solidFill>
                <a:latin typeface=""/>
              </a:rPr>
              <a:t> for CSS.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2C5652F-D2E6-3076-0C8F-AC0E6989FE29}"/>
              </a:ext>
            </a:extLst>
          </p:cNvPr>
          <p:cNvSpPr/>
          <p:nvPr/>
        </p:nvSpPr>
        <p:spPr>
          <a:xfrm>
            <a:off x="1768673" y="1367969"/>
            <a:ext cx="60936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Inheritance</a:t>
            </a:r>
            <a:endParaRPr lang="en-US" sz="4374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9D175B-56F3-949F-2F8E-436937E21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274" y="4353740"/>
            <a:ext cx="5963852" cy="357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33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39AE0251-8655-C827-843A-E4B5F39E5778}"/>
              </a:ext>
            </a:extLst>
          </p:cNvPr>
          <p:cNvSpPr/>
          <p:nvPr/>
        </p:nvSpPr>
        <p:spPr>
          <a:xfrm>
            <a:off x="1768673" y="2416838"/>
            <a:ext cx="11811140" cy="22778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100" dirty="0">
                <a:solidFill>
                  <a:schemeClr val="bg1"/>
                </a:solidFill>
                <a:latin typeface=""/>
              </a:rPr>
              <a:t>Sass allows the creation of custom functions to perform specific tasks within stylesheets.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100" dirty="0">
                <a:solidFill>
                  <a:schemeClr val="bg1"/>
                </a:solidFill>
                <a:latin typeface=""/>
              </a:rPr>
              <a:t>They enable reuse of login and calculations throughout the stylesheet, promoting efficiency and consistency. 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8E42589-0601-6831-0CE3-A28ED637DE5E}"/>
              </a:ext>
            </a:extLst>
          </p:cNvPr>
          <p:cNvSpPr/>
          <p:nvPr/>
        </p:nvSpPr>
        <p:spPr>
          <a:xfrm>
            <a:off x="1768673" y="1367969"/>
            <a:ext cx="60936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Functions</a:t>
            </a:r>
            <a:endParaRPr lang="en-US" sz="4374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CD2D08-9FFB-F1CE-3FBF-4211AFB8A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661683"/>
            <a:ext cx="7772400" cy="173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86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72374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16A4F653-5CE2-7F69-0772-6A25B9D33CEC}"/>
              </a:ext>
            </a:extLst>
          </p:cNvPr>
          <p:cNvSpPr/>
          <p:nvPr/>
        </p:nvSpPr>
        <p:spPr>
          <a:xfrm>
            <a:off x="1768673" y="2416838"/>
            <a:ext cx="11811140" cy="22778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100" dirty="0">
                <a:solidFill>
                  <a:schemeClr val="bg1"/>
                </a:solidFill>
                <a:latin typeface=""/>
              </a:rPr>
              <a:t>The @</a:t>
            </a:r>
            <a:r>
              <a:rPr lang="en-IN" sz="2100" dirty="0" err="1">
                <a:solidFill>
                  <a:schemeClr val="bg1"/>
                </a:solidFill>
                <a:latin typeface=""/>
              </a:rPr>
              <a:t>mixin</a:t>
            </a:r>
            <a:r>
              <a:rPr lang="en-IN" sz="2100" dirty="0">
                <a:solidFill>
                  <a:schemeClr val="bg1"/>
                </a:solidFill>
                <a:latin typeface=""/>
              </a:rPr>
              <a:t> directive lets you create CSS code that is to be reused throughout the website.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100" dirty="0">
                <a:solidFill>
                  <a:schemeClr val="bg1"/>
                </a:solidFill>
                <a:latin typeface=""/>
              </a:rPr>
              <a:t>The @include directive is created to let you use (include) the </a:t>
            </a:r>
            <a:r>
              <a:rPr lang="en-IN" sz="2100" dirty="0" err="1">
                <a:solidFill>
                  <a:schemeClr val="bg1"/>
                </a:solidFill>
                <a:latin typeface=""/>
              </a:rPr>
              <a:t>mixin</a:t>
            </a:r>
            <a:r>
              <a:rPr lang="en-IN" sz="2100" dirty="0">
                <a:solidFill>
                  <a:schemeClr val="bg1"/>
                </a:solidFill>
                <a:latin typeface=""/>
              </a:rPr>
              <a:t>.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10B7549B-179E-AF3A-9A10-A13DB164C290}"/>
              </a:ext>
            </a:extLst>
          </p:cNvPr>
          <p:cNvSpPr/>
          <p:nvPr/>
        </p:nvSpPr>
        <p:spPr>
          <a:xfrm>
            <a:off x="1768673" y="1367969"/>
            <a:ext cx="60936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Mixins</a:t>
            </a:r>
            <a:endParaRPr lang="en-US" sz="437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562636-EFAB-995A-B0F1-39B579F23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387174"/>
            <a:ext cx="7772400" cy="275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25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213DF17C-87AE-3997-AD94-BD9E74F36CDC}"/>
              </a:ext>
            </a:extLst>
          </p:cNvPr>
          <p:cNvSpPr/>
          <p:nvPr/>
        </p:nvSpPr>
        <p:spPr>
          <a:xfrm>
            <a:off x="1768673" y="2416838"/>
            <a:ext cx="11811140" cy="37504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100" b="0" i="0" u="none" strike="noStrike" dirty="0">
                <a:solidFill>
                  <a:schemeClr val="accent1"/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@if</a:t>
            </a:r>
            <a:r>
              <a:rPr lang="en-IN" sz="2100" b="0" i="0" dirty="0">
                <a:solidFill>
                  <a:schemeClr val="accent1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IN" sz="21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controls whether or not a block is evaluated.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100" b="0" i="0" u="none" strike="noStrike" dirty="0">
                <a:solidFill>
                  <a:schemeClr val="accent1"/>
                </a:solidFill>
                <a:effectLst/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@each</a:t>
            </a:r>
            <a:r>
              <a:rPr lang="en-IN" sz="21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 evaluates a block for each element in a </a:t>
            </a:r>
            <a:r>
              <a:rPr lang="en-IN" sz="2100" b="0" i="0" u="none" strike="noStrike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</a:t>
            </a:r>
            <a:r>
              <a:rPr lang="en-IN" sz="21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 or each pair in a </a:t>
            </a:r>
            <a:r>
              <a:rPr lang="en-IN" sz="2100" b="0" i="0" u="none" strike="noStrike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</a:t>
            </a:r>
            <a:r>
              <a:rPr lang="en-IN" sz="21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100" b="0" i="0" u="none" strike="noStrike" dirty="0">
                <a:solidFill>
                  <a:schemeClr val="accent1"/>
                </a:solidFill>
                <a:effectLst/>
                <a:latin typeface="Source Sans Pro" panose="020B0503030403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@for</a:t>
            </a:r>
            <a:r>
              <a:rPr lang="en-IN" sz="21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 evaluates a block a certain number of times.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100" b="0" i="0" u="none" strike="noStrike" dirty="0">
                <a:solidFill>
                  <a:schemeClr val="accent1"/>
                </a:solidFill>
                <a:effectLst/>
                <a:latin typeface="Source Sans Pro" panose="020B0503030403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@while</a:t>
            </a:r>
            <a:r>
              <a:rPr lang="en-IN" sz="21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 evaluates a block until a certain condition is met.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2100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D4952CA-D588-30C2-9516-18EAAD693534}"/>
              </a:ext>
            </a:extLst>
          </p:cNvPr>
          <p:cNvSpPr/>
          <p:nvPr/>
        </p:nvSpPr>
        <p:spPr>
          <a:xfrm>
            <a:off x="1768673" y="1367969"/>
            <a:ext cx="60936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Flow Controls</a:t>
            </a: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1504638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483BC68-D43C-D8FC-DB06-83AEED066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37" y="2041565"/>
            <a:ext cx="6920221" cy="461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272DD28E-A3B4-1891-24DD-9B74BE61B1AE}"/>
              </a:ext>
            </a:extLst>
          </p:cNvPr>
          <p:cNvSpPr/>
          <p:nvPr/>
        </p:nvSpPr>
        <p:spPr>
          <a:xfrm>
            <a:off x="1" y="673596"/>
            <a:ext cx="1463039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4374" dirty="0"/>
          </a:p>
        </p:txBody>
      </p:sp>
    </p:spTree>
    <p:extLst>
      <p:ext uri="{BB962C8B-B14F-4D97-AF65-F5344CB8AC3E}">
        <p14:creationId xmlns:p14="http://schemas.microsoft.com/office/powerpoint/2010/main" val="338566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3B552A0-3214-84DF-43AE-B1780F1C4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Shape 0">
            <a:extLst>
              <a:ext uri="{FF2B5EF4-FFF2-40B4-BE49-F238E27FC236}">
                <a16:creationId xmlns:a16="http://schemas.microsoft.com/office/drawing/2014/main" id="{DC115B23-F24F-CC13-3141-FEE8EAF1031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 descr="Monkey Meme GIFs | Tenor">
            <a:extLst>
              <a:ext uri="{FF2B5EF4-FFF2-40B4-BE49-F238E27FC236}">
                <a16:creationId xmlns:a16="http://schemas.microsoft.com/office/drawing/2014/main" id="{190C4DB6-EC00-24D4-1189-0D2858572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735" y="952500"/>
            <a:ext cx="47625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18876E-4565-9E19-3DC2-5FFFDD11186D}"/>
              </a:ext>
            </a:extLst>
          </p:cNvPr>
          <p:cNvSpPr txBox="1"/>
          <p:nvPr/>
        </p:nvSpPr>
        <p:spPr>
          <a:xfrm>
            <a:off x="7000410" y="1863799"/>
            <a:ext cx="6991815" cy="4502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"/>
              </a:rPr>
              <a:t>Cautions</a:t>
            </a:r>
          </a:p>
          <a:p>
            <a:pPr algn="ctr">
              <a:lnSpc>
                <a:spcPct val="150000"/>
              </a:lnSpc>
            </a:pPr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"/>
              </a:rPr>
              <a:t>⚠️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"/>
              </a:rPr>
              <a:t>If anyone already familiar with this topic.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"/>
              </a:rPr>
              <a:t>Please help me in personal chat if I’m wrong during the presentation. 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"/>
              </a:rPr>
              <a:t>My second screen open to you.</a:t>
            </a:r>
          </a:p>
        </p:txBody>
      </p:sp>
    </p:spTree>
    <p:extLst>
      <p:ext uri="{BB962C8B-B14F-4D97-AF65-F5344CB8AC3E}">
        <p14:creationId xmlns:p14="http://schemas.microsoft.com/office/powerpoint/2010/main" val="48161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371362" y="85391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Sass?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1746159" y="19119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945672" y="1953661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537936" y="19719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Definition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537935" y="2387440"/>
            <a:ext cx="11090515" cy="1727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Sass is a CSS preprocessor scripting language that is interpreted or compiled into cascading style sheet.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Sass stands for </a:t>
            </a:r>
            <a:r>
              <a:rPr lang="en-US" sz="1750" b="1" i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“Syntactically Awesome style sheets”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Sass is the most mature, stable and powerful professional grade CSS extension language in the world. </a:t>
            </a:r>
            <a:endParaRPr lang="en-US" sz="175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750" dirty="0"/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910C4A7E-83EC-2D74-F458-8F9482949807}"/>
              </a:ext>
            </a:extLst>
          </p:cNvPr>
          <p:cNvSpPr/>
          <p:nvPr/>
        </p:nvSpPr>
        <p:spPr>
          <a:xfrm>
            <a:off x="4773616" y="4627756"/>
            <a:ext cx="5083168" cy="2747928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this boring word confuse you.</a:t>
            </a:r>
          </a:p>
          <a:p>
            <a:pPr algn="ctr"/>
            <a:r>
              <a:rPr lang="en-US" dirty="0"/>
              <a:t>Don’t worry, Next slide have the perfect definition.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E35AE4D-7F30-1BF2-6130-399366D53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5BDEF767-D394-8E02-084E-9969BAADE45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F77441-6FF2-4D55-ECA0-BA4E5743BB5F}"/>
              </a:ext>
            </a:extLst>
          </p:cNvPr>
          <p:cNvSpPr txBox="1"/>
          <p:nvPr/>
        </p:nvSpPr>
        <p:spPr>
          <a:xfrm>
            <a:off x="1360450" y="914164"/>
            <a:ext cx="12431054" cy="674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"/>
              </a:rPr>
              <a:t>A meme is better than a thousand words ✅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774586-B06B-91AD-94D9-698A5FC8D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227" y="1953667"/>
            <a:ext cx="3318882" cy="4425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7384D-5AF3-66BE-2802-3F3BCBCD3083}"/>
              </a:ext>
            </a:extLst>
          </p:cNvPr>
          <p:cNvSpPr txBox="1"/>
          <p:nvPr/>
        </p:nvSpPr>
        <p:spPr>
          <a:xfrm>
            <a:off x="2330604" y="2189195"/>
            <a:ext cx="103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*SASS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961373-13CA-4C99-8C5D-4555562D5357}"/>
              </a:ext>
            </a:extLst>
          </p:cNvPr>
          <p:cNvSpPr txBox="1"/>
          <p:nvPr/>
        </p:nvSpPr>
        <p:spPr>
          <a:xfrm>
            <a:off x="2330604" y="4332696"/>
            <a:ext cx="925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*CSS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538ACD-1469-1015-0729-32B8509771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" t="13497" r="-430" b="12313"/>
          <a:stretch/>
        </p:blipFill>
        <p:spPr>
          <a:xfrm>
            <a:off x="6728364" y="2279719"/>
            <a:ext cx="6651084" cy="36701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1F96D6-0745-3091-E836-F52F1A85AC2C}"/>
              </a:ext>
            </a:extLst>
          </p:cNvPr>
          <p:cNvSpPr txBox="1"/>
          <p:nvPr/>
        </p:nvSpPr>
        <p:spPr>
          <a:xfrm>
            <a:off x="1099673" y="6757808"/>
            <a:ext cx="12431054" cy="674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"/>
              </a:rPr>
              <a:t>This is actually CSS, with some super powers.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76227-0E59-B183-4F04-708282368CB8}"/>
              </a:ext>
            </a:extLst>
          </p:cNvPr>
          <p:cNvSpPr txBox="1"/>
          <p:nvPr/>
        </p:nvSpPr>
        <p:spPr>
          <a:xfrm>
            <a:off x="7817004" y="4009530"/>
            <a:ext cx="1479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FFFF00"/>
                </a:highlight>
              </a:rPr>
              <a:t>*SASS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E2C2B-AB40-B05E-951A-1C8ADFFA79AE}"/>
              </a:ext>
            </a:extLst>
          </p:cNvPr>
          <p:cNvSpPr txBox="1"/>
          <p:nvPr/>
        </p:nvSpPr>
        <p:spPr>
          <a:xfrm>
            <a:off x="11442778" y="3049623"/>
            <a:ext cx="1479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highlight>
                  <a:srgbClr val="00FF00"/>
                </a:highlight>
              </a:rPr>
              <a:t>*CSS</a:t>
            </a:r>
          </a:p>
        </p:txBody>
      </p:sp>
    </p:spTree>
    <p:extLst>
      <p:ext uri="{BB962C8B-B14F-4D97-AF65-F5344CB8AC3E}">
        <p14:creationId xmlns:p14="http://schemas.microsoft.com/office/powerpoint/2010/main" val="1465811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812012" y="701368"/>
            <a:ext cx="561427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of Sass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18318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7778" y="1873506"/>
            <a:ext cx="1203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19081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Variables</a:t>
            </a:r>
            <a:endParaRPr lang="en-US" sz="2187" dirty="0"/>
          </a:p>
        </p:txBody>
      </p:sp>
      <p:sp>
        <p:nvSpPr>
          <p:cNvPr id="9" name="Shape 6"/>
          <p:cNvSpPr/>
          <p:nvPr/>
        </p:nvSpPr>
        <p:spPr>
          <a:xfrm>
            <a:off x="7426285" y="18318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1543" y="1873506"/>
            <a:ext cx="1893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190815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Nesting</a:t>
            </a:r>
            <a:endParaRPr lang="en-US" sz="2187" dirty="0"/>
          </a:p>
        </p:txBody>
      </p:sp>
      <p:sp>
        <p:nvSpPr>
          <p:cNvPr id="13" name="Shape 10"/>
          <p:cNvSpPr/>
          <p:nvPr/>
        </p:nvSpPr>
        <p:spPr>
          <a:xfrm>
            <a:off x="2037993" y="26382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93965" y="2679904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760107" y="27145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Partials</a:t>
            </a:r>
            <a:endParaRPr lang="en-US" sz="2187" dirty="0"/>
          </a:p>
        </p:txBody>
      </p:sp>
      <p:sp>
        <p:nvSpPr>
          <p:cNvPr id="17" name="Shape 14"/>
          <p:cNvSpPr/>
          <p:nvPr/>
        </p:nvSpPr>
        <p:spPr>
          <a:xfrm>
            <a:off x="7426285" y="26382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66065" y="2679904"/>
            <a:ext cx="2203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27145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Interpolations</a:t>
            </a:r>
            <a:endParaRPr lang="en-US" sz="2187" dirty="0"/>
          </a:p>
        </p:txBody>
      </p:sp>
      <p:sp>
        <p:nvSpPr>
          <p:cNvPr id="21" name="Shape 10">
            <a:extLst>
              <a:ext uri="{FF2B5EF4-FFF2-40B4-BE49-F238E27FC236}">
                <a16:creationId xmlns:a16="http://schemas.microsoft.com/office/drawing/2014/main" id="{E56C4DEA-9FD0-311C-E74E-63744F323031}"/>
              </a:ext>
            </a:extLst>
          </p:cNvPr>
          <p:cNvSpPr/>
          <p:nvPr/>
        </p:nvSpPr>
        <p:spPr>
          <a:xfrm>
            <a:off x="2037993" y="380147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D52AAD8B-EB52-9BAF-5424-6ECF1C2B5D3A}"/>
              </a:ext>
            </a:extLst>
          </p:cNvPr>
          <p:cNvSpPr/>
          <p:nvPr/>
        </p:nvSpPr>
        <p:spPr>
          <a:xfrm>
            <a:off x="2193965" y="3843145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</a:rPr>
              <a:t>5</a:t>
            </a:r>
            <a:endParaRPr lang="en-US" sz="2624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2A6AA1F2-AC43-5524-FADE-0E0851AD8B40}"/>
              </a:ext>
            </a:extLst>
          </p:cNvPr>
          <p:cNvSpPr/>
          <p:nvPr/>
        </p:nvSpPr>
        <p:spPr>
          <a:xfrm>
            <a:off x="2760107" y="387779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Inheritance</a:t>
            </a:r>
            <a:endParaRPr lang="en-US" sz="2187" dirty="0"/>
          </a:p>
        </p:txBody>
      </p:sp>
      <p:sp>
        <p:nvSpPr>
          <p:cNvPr id="24" name="Shape 14">
            <a:extLst>
              <a:ext uri="{FF2B5EF4-FFF2-40B4-BE49-F238E27FC236}">
                <a16:creationId xmlns:a16="http://schemas.microsoft.com/office/drawing/2014/main" id="{B182C14A-6F2B-91A0-0DCB-A1F54146D8A4}"/>
              </a:ext>
            </a:extLst>
          </p:cNvPr>
          <p:cNvSpPr/>
          <p:nvPr/>
        </p:nvSpPr>
        <p:spPr>
          <a:xfrm>
            <a:off x="7426285" y="380147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25" name="Text 15">
            <a:extLst>
              <a:ext uri="{FF2B5EF4-FFF2-40B4-BE49-F238E27FC236}">
                <a16:creationId xmlns:a16="http://schemas.microsoft.com/office/drawing/2014/main" id="{0ED3BBEE-A874-9BDE-6AFD-CD4DBDEE561E}"/>
              </a:ext>
            </a:extLst>
          </p:cNvPr>
          <p:cNvSpPr/>
          <p:nvPr/>
        </p:nvSpPr>
        <p:spPr>
          <a:xfrm>
            <a:off x="7566065" y="3843145"/>
            <a:ext cx="2203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</a:rPr>
              <a:t>6</a:t>
            </a:r>
            <a:endParaRPr lang="en-US" sz="2624" dirty="0"/>
          </a:p>
        </p:txBody>
      </p:sp>
      <p:sp>
        <p:nvSpPr>
          <p:cNvPr id="26" name="Text 16">
            <a:extLst>
              <a:ext uri="{FF2B5EF4-FFF2-40B4-BE49-F238E27FC236}">
                <a16:creationId xmlns:a16="http://schemas.microsoft.com/office/drawing/2014/main" id="{D6AC3119-DB55-6A37-728F-594BB309FCD3}"/>
              </a:ext>
            </a:extLst>
          </p:cNvPr>
          <p:cNvSpPr/>
          <p:nvPr/>
        </p:nvSpPr>
        <p:spPr>
          <a:xfrm>
            <a:off x="8148399" y="387779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dirty="0" err="1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Mixins</a:t>
            </a:r>
            <a:endParaRPr lang="en-US" sz="2187" dirty="0"/>
          </a:p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7" name="Shape 10">
            <a:extLst>
              <a:ext uri="{FF2B5EF4-FFF2-40B4-BE49-F238E27FC236}">
                <a16:creationId xmlns:a16="http://schemas.microsoft.com/office/drawing/2014/main" id="{6ACC3618-6B5D-EE6F-AC34-63EED528533C}"/>
              </a:ext>
            </a:extLst>
          </p:cNvPr>
          <p:cNvSpPr/>
          <p:nvPr/>
        </p:nvSpPr>
        <p:spPr>
          <a:xfrm>
            <a:off x="2037993" y="460734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6DA5739F-4852-6BEA-0955-B1762BF2DC4B}"/>
              </a:ext>
            </a:extLst>
          </p:cNvPr>
          <p:cNvSpPr/>
          <p:nvPr/>
        </p:nvSpPr>
        <p:spPr>
          <a:xfrm>
            <a:off x="2193965" y="4649014"/>
            <a:ext cx="188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</a:rPr>
              <a:t>7</a:t>
            </a:r>
            <a:endParaRPr lang="en-US" sz="2624" dirty="0"/>
          </a:p>
        </p:txBody>
      </p:sp>
      <p:sp>
        <p:nvSpPr>
          <p:cNvPr id="29" name="Text 12">
            <a:extLst>
              <a:ext uri="{FF2B5EF4-FFF2-40B4-BE49-F238E27FC236}">
                <a16:creationId xmlns:a16="http://schemas.microsoft.com/office/drawing/2014/main" id="{CBBC69BC-B6D9-7DA7-050F-5C7F397E1430}"/>
              </a:ext>
            </a:extLst>
          </p:cNvPr>
          <p:cNvSpPr/>
          <p:nvPr/>
        </p:nvSpPr>
        <p:spPr>
          <a:xfrm>
            <a:off x="2760107" y="46836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</a:rPr>
              <a:t>Functions</a:t>
            </a:r>
            <a:endParaRPr lang="en-US" sz="2187" dirty="0"/>
          </a:p>
        </p:txBody>
      </p:sp>
      <p:sp>
        <p:nvSpPr>
          <p:cNvPr id="30" name="Shape 14">
            <a:extLst>
              <a:ext uri="{FF2B5EF4-FFF2-40B4-BE49-F238E27FC236}">
                <a16:creationId xmlns:a16="http://schemas.microsoft.com/office/drawing/2014/main" id="{D70EE182-EF42-DF55-6EFE-AECF4EFF1162}"/>
              </a:ext>
            </a:extLst>
          </p:cNvPr>
          <p:cNvSpPr/>
          <p:nvPr/>
        </p:nvSpPr>
        <p:spPr>
          <a:xfrm>
            <a:off x="7426285" y="460734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31" name="Text 15">
            <a:extLst>
              <a:ext uri="{FF2B5EF4-FFF2-40B4-BE49-F238E27FC236}">
                <a16:creationId xmlns:a16="http://schemas.microsoft.com/office/drawing/2014/main" id="{A49B7206-D18A-3102-6EE5-4BF63C243189}"/>
              </a:ext>
            </a:extLst>
          </p:cNvPr>
          <p:cNvSpPr/>
          <p:nvPr/>
        </p:nvSpPr>
        <p:spPr>
          <a:xfrm>
            <a:off x="7566065" y="4649014"/>
            <a:ext cx="2203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</a:rPr>
              <a:t>8</a:t>
            </a:r>
            <a:endParaRPr lang="en-US" sz="2624" dirty="0"/>
          </a:p>
        </p:txBody>
      </p:sp>
      <p:sp>
        <p:nvSpPr>
          <p:cNvPr id="32" name="Text 16">
            <a:extLst>
              <a:ext uri="{FF2B5EF4-FFF2-40B4-BE49-F238E27FC236}">
                <a16:creationId xmlns:a16="http://schemas.microsoft.com/office/drawing/2014/main" id="{75154588-7FA8-8A89-5FCE-FBBC40F673C9}"/>
              </a:ext>
            </a:extLst>
          </p:cNvPr>
          <p:cNvSpPr/>
          <p:nvPr/>
        </p:nvSpPr>
        <p:spPr>
          <a:xfrm>
            <a:off x="8148399" y="468366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Flow controls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A2626F8-FCF6-305A-0297-A2C44F349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8DDEBC08-EA94-0E6B-92CB-3A93A3FEB9C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DE2D4DB-1A53-847B-8C7C-9AAFFB42C1C9}"/>
              </a:ext>
            </a:extLst>
          </p:cNvPr>
          <p:cNvSpPr/>
          <p:nvPr/>
        </p:nvSpPr>
        <p:spPr>
          <a:xfrm>
            <a:off x="1483516" y="140319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Installation</a:t>
            </a:r>
            <a:endParaRPr lang="en-US" sz="4374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7F3DDA-40B9-EB07-3949-9376C415F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006" y="2559405"/>
            <a:ext cx="5554980" cy="311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5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25420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Sass Syntax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31101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Explanation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299145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Sass syntax can be written in two formats: 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SCSS - We are going to work. 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SASS - The indented syntax &gt; Complex for developer so most will follow the </a:t>
            </a:r>
            <a:r>
              <a:rPr lang="en-US" sz="1750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scss</a:t>
            </a:r>
            <a:r>
              <a:rPr lang="en-US" sz="175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32585" y="1236357"/>
            <a:ext cx="56559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26841" y="2360436"/>
            <a:ext cx="7853139" cy="20665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</a:rPr>
              <a:t>CSS variables vs Sass variables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</a:rPr>
              <a:t>Global vs local scoped variables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</a:rPr>
              <a:t>Advanced Variables with “map get” build in function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87" dirty="0">
                <a:solidFill>
                  <a:srgbClr val="F2F0F4"/>
                </a:solidFill>
                <a:latin typeface="Montserrat" pitchFamily="34" charset="0"/>
              </a:rPr>
              <a:t>!default values to variables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CF1F53-A055-5E49-7A98-FF5559C4B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856740"/>
            <a:ext cx="7772400" cy="27669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8673" y="1367969"/>
            <a:ext cx="60936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Nesting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1768673" y="2572954"/>
            <a:ext cx="11869268" cy="8573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Sass wants to make your CSS code easier, Rather than selecting the same selector again and again.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you can write one style rule inside another. Sass will automatically combine the outer rule’s selector with the inner rule’s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656960-7A39-629A-5B4C-9ED0F53CE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749133"/>
            <a:ext cx="7772400" cy="34129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1209</TotalTime>
  <Words>527</Words>
  <Application>Microsoft Macintosh PowerPoint</Application>
  <PresentationFormat>Custom</PresentationFormat>
  <Paragraphs>89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Heebo</vt:lpstr>
      <vt:lpstr>Montserrat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balaji.babu@iqvia.com</dc:creator>
  <cp:lastModifiedBy>Microsoft Office User</cp:lastModifiedBy>
  <cp:revision>6</cp:revision>
  <dcterms:created xsi:type="dcterms:W3CDTF">2024-03-05T14:18:19Z</dcterms:created>
  <dcterms:modified xsi:type="dcterms:W3CDTF">2024-03-06T11:21:08Z</dcterms:modified>
</cp:coreProperties>
</file>